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CB31A-3884-4DA8-8CB3-6F42696F7DE0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8EABD-0270-441F-8FF5-A04C748FC6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8EABD-0270-441F-8FF5-A04C748FC618}" type="slidenum">
              <a:rPr lang="es-CO" smtClean="0"/>
              <a:pPr/>
              <a:t>2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C51E3C-2F0D-4352-83B3-5911F586013E}" type="datetimeFigureOut">
              <a:rPr lang="es-CO" smtClean="0"/>
              <a:pPr/>
              <a:t>27/07/2014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C08252-0EE3-4C10-AA9F-2B6709EF63A4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851648" cy="1828800"/>
          </a:xfrm>
        </p:spPr>
        <p:txBody>
          <a:bodyPr/>
          <a:lstStyle/>
          <a:p>
            <a:pPr algn="ctr"/>
            <a:r>
              <a:rPr lang="es-CO" dirty="0" smtClean="0"/>
              <a:t>SISTEMA DE JERARQUIZACIÓN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725144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CO" dirty="0" smtClean="0"/>
              <a:t>Por:  </a:t>
            </a:r>
          </a:p>
          <a:p>
            <a:pPr algn="l"/>
            <a:r>
              <a:rPr lang="es-CO" dirty="0" smtClean="0"/>
              <a:t>Paula Andrea Muñoz Ocampo</a:t>
            </a:r>
          </a:p>
          <a:p>
            <a:pPr algn="l"/>
            <a:r>
              <a:rPr lang="es-CO" dirty="0" smtClean="0"/>
              <a:t>María Alejandra Molina Castaño </a:t>
            </a:r>
          </a:p>
          <a:p>
            <a:pPr algn="l"/>
            <a:r>
              <a:rPr lang="es-CO" dirty="0" smtClean="0"/>
              <a:t>Yurany  Andrea Grisales  Rendón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4. Comparación por Puntos</a:t>
            </a:r>
            <a:endParaRPr lang="es-CO" dirty="0"/>
          </a:p>
        </p:txBody>
      </p:sp>
      <p:pic>
        <p:nvPicPr>
          <p:cNvPr id="4" name="3 Imagen" descr="Imagen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988840"/>
            <a:ext cx="7491365" cy="4220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Imagen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9280" y="908720"/>
            <a:ext cx="7165128" cy="468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305800" cy="1370416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ELABORACIÓN DE LA ESCALA DE SALARIOS</a:t>
            </a:r>
            <a:endParaRPr lang="es-CO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403648" y="2492896"/>
            <a:ext cx="6624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/>
              <a:t>Para estructurar la escala de salarios primero se debe determinar primero los salarios actuales mínimo y máximo según la compañía lo estipule.</a:t>
            </a:r>
          </a:p>
          <a:p>
            <a:endParaRPr lang="es-CO" sz="2000" dirty="0"/>
          </a:p>
          <a:p>
            <a:r>
              <a:rPr lang="es-CO" sz="2000" dirty="0" smtClean="0"/>
              <a:t>FORMULA:    </a:t>
            </a:r>
            <a:r>
              <a:rPr lang="es-CO" sz="2000" u="sng" dirty="0" smtClean="0"/>
              <a:t>salario máximo- salario mínimo  </a:t>
            </a:r>
            <a:r>
              <a:rPr lang="es-CO" sz="2000" dirty="0" smtClean="0"/>
              <a:t>=</a:t>
            </a:r>
          </a:p>
          <a:p>
            <a:r>
              <a:rPr lang="es-CO" sz="2000" dirty="0"/>
              <a:t> </a:t>
            </a:r>
            <a:r>
              <a:rPr lang="es-CO" sz="2000" dirty="0" smtClean="0"/>
              <a:t>                          </a:t>
            </a:r>
            <a:r>
              <a:rPr lang="es-CO" sz="2000" u="sng" dirty="0" smtClean="0"/>
              <a:t> </a:t>
            </a:r>
            <a:r>
              <a:rPr lang="es-CO" sz="2000" dirty="0" smtClean="0"/>
              <a:t>número de trabajos - 1</a:t>
            </a:r>
            <a:endParaRPr lang="es-CO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80728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CO" sz="1800" dirty="0" smtClean="0"/>
              <a:t>S. Mínimo = 850.000 $</a:t>
            </a:r>
            <a:br>
              <a:rPr lang="es-CO" sz="1800" dirty="0" smtClean="0"/>
            </a:br>
            <a:r>
              <a:rPr lang="es-CO" sz="1800" dirty="0" smtClean="0"/>
              <a:t>S. Máximo = 8.000.000 $ </a:t>
            </a:r>
            <a:br>
              <a:rPr lang="es-CO" sz="1800" dirty="0" smtClean="0"/>
            </a:br>
            <a:r>
              <a:rPr lang="es-CO" sz="1800" dirty="0" smtClean="0"/>
              <a:t/>
            </a:r>
            <a:br>
              <a:rPr lang="es-CO" sz="1800" dirty="0" smtClean="0"/>
            </a:br>
            <a:r>
              <a:rPr lang="es-CO" sz="1800" u="sng" dirty="0" smtClean="0"/>
              <a:t>8.000.000 – 850.000  </a:t>
            </a:r>
            <a:r>
              <a:rPr lang="es-CO" sz="1800" dirty="0" smtClean="0"/>
              <a:t>= </a:t>
            </a:r>
            <a:r>
              <a:rPr lang="es-CO" sz="1800" u="sng" dirty="0" smtClean="0"/>
              <a:t>7.150.000   </a:t>
            </a:r>
            <a:r>
              <a:rPr lang="es-CO" sz="1800" dirty="0" smtClean="0"/>
              <a:t>= 1.787.500</a:t>
            </a:r>
            <a:r>
              <a:rPr lang="es-CO" sz="1800" u="sng" dirty="0" smtClean="0"/>
              <a:t/>
            </a:r>
            <a:br>
              <a:rPr lang="es-CO" sz="1800" u="sng" dirty="0" smtClean="0"/>
            </a:br>
            <a:r>
              <a:rPr lang="es-CO" sz="1800" dirty="0" smtClean="0"/>
              <a:t>5-1                               4</a:t>
            </a:r>
            <a:endParaRPr lang="es-CO" sz="1800" u="sng" dirty="0"/>
          </a:p>
        </p:txBody>
      </p:sp>
      <p:sp>
        <p:nvSpPr>
          <p:cNvPr id="3" name="2 Rectángulo"/>
          <p:cNvSpPr/>
          <p:nvPr/>
        </p:nvSpPr>
        <p:spPr>
          <a:xfrm>
            <a:off x="827584" y="2708920"/>
            <a:ext cx="7272808" cy="2952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000" dirty="0" smtClean="0">
                <a:solidFill>
                  <a:schemeClr val="tx1"/>
                </a:solidFill>
                <a:latin typeface="+mj-lt"/>
              </a:rPr>
              <a:t>1° GERENTE    ------------------ 8.000.000  </a:t>
            </a:r>
          </a:p>
          <a:p>
            <a:r>
              <a:rPr lang="es-CO" sz="2000" dirty="0" smtClean="0">
                <a:solidFill>
                  <a:schemeClr val="tx1"/>
                </a:solidFill>
                <a:latin typeface="+mj-lt"/>
              </a:rPr>
              <a:t>2°  ABOGADO  -----------------  6.212.500</a:t>
            </a:r>
          </a:p>
          <a:p>
            <a:r>
              <a:rPr lang="es-CO" sz="2000" dirty="0" smtClean="0">
                <a:solidFill>
                  <a:schemeClr val="tx1"/>
                </a:solidFill>
                <a:latin typeface="+mj-lt"/>
              </a:rPr>
              <a:t>3° CONTADOR  ----------------   4.425.000</a:t>
            </a:r>
          </a:p>
          <a:p>
            <a:r>
              <a:rPr lang="es-CO" sz="2000" dirty="0" smtClean="0">
                <a:solidFill>
                  <a:schemeClr val="tx1"/>
                </a:solidFill>
                <a:latin typeface="+mj-lt"/>
              </a:rPr>
              <a:t>4° PUBLICISTA -----------------  2.637.500</a:t>
            </a:r>
          </a:p>
          <a:p>
            <a:r>
              <a:rPr lang="es-CO" sz="2000" dirty="0" smtClean="0">
                <a:solidFill>
                  <a:schemeClr val="tx1"/>
                </a:solidFill>
                <a:latin typeface="+mj-lt"/>
              </a:rPr>
              <a:t>5° SECRETARIA -----------------  850.000</a:t>
            </a:r>
            <a:endParaRPr lang="es-CO" sz="2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772400" cy="1362456"/>
          </a:xfrm>
        </p:spPr>
        <p:txBody>
          <a:bodyPr/>
          <a:lstStyle/>
          <a:p>
            <a:pPr algn="ctr"/>
            <a:r>
              <a:rPr lang="es-CO" sz="7200" dirty="0" smtClean="0"/>
              <a:t>GRACIAS</a:t>
            </a:r>
            <a:endParaRPr lang="es-CO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851648" cy="1828800"/>
          </a:xfrm>
        </p:spPr>
        <p:txBody>
          <a:bodyPr/>
          <a:lstStyle/>
          <a:p>
            <a:pPr algn="ctr"/>
            <a:r>
              <a:rPr lang="es-CO" dirty="0" smtClean="0"/>
              <a:t>SISTEMA DE JERARQUIZACIÓN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252028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s-CO" sz="4200" dirty="0" smtClean="0"/>
              <a:t>Consiste en clasificar los trabajos en orden de importancia de los mismos. El sistema se caracteriza por no ser ni analítico ni cuantitativo</a:t>
            </a:r>
            <a:r>
              <a:rPr lang="es-CO" sz="4200" dirty="0" smtClean="0"/>
              <a:t>.</a:t>
            </a:r>
          </a:p>
          <a:p>
            <a:pPr algn="l"/>
            <a:endParaRPr lang="es-CO" sz="4200" dirty="0" smtClean="0"/>
          </a:p>
          <a:p>
            <a:pPr algn="l"/>
            <a:r>
              <a:rPr lang="es-CO" sz="4200" dirty="0" smtClean="0"/>
              <a:t>Los trabajos se valoran tomándolos en conjunto, es decir, sin </a:t>
            </a:r>
            <a:r>
              <a:rPr lang="es-CO" sz="4200" dirty="0" smtClean="0"/>
              <a:t>descomponerse  y  </a:t>
            </a:r>
            <a:r>
              <a:rPr lang="es-CO" sz="4200" dirty="0" smtClean="0"/>
              <a:t>mediante comparación de unos con </a:t>
            </a:r>
            <a:r>
              <a:rPr lang="es-CO" sz="4200" dirty="0" smtClean="0"/>
              <a:t>otros; </a:t>
            </a:r>
            <a:r>
              <a:rPr lang="es-CO" sz="4200" dirty="0" smtClean="0"/>
              <a:t>se establece una ordenación que va desde el que tiene mayor importancia hasta el de menor  valor</a:t>
            </a:r>
            <a:r>
              <a:rPr lang="es-CO" dirty="0" smtClean="0"/>
              <a:t> . 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851648" cy="1296144"/>
          </a:xfrm>
        </p:spPr>
        <p:txBody>
          <a:bodyPr>
            <a:normAutofit/>
          </a:bodyPr>
          <a:lstStyle/>
          <a:p>
            <a:pPr algn="ctr"/>
            <a:r>
              <a:rPr lang="es-CO" sz="3200" dirty="0" smtClean="0"/>
              <a:t>TÉCNICAS PARA LA JERARQUIZACIÓN DE LOS SALARIOS</a:t>
            </a:r>
            <a:endParaRPr lang="es-CO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492896"/>
            <a:ext cx="7854696" cy="2488240"/>
          </a:xfrm>
        </p:spPr>
        <p:txBody>
          <a:bodyPr/>
          <a:lstStyle/>
          <a:p>
            <a:pPr marL="514350" indent="-514350" algn="l"/>
            <a:r>
              <a:rPr lang="es-CO" dirty="0" smtClean="0"/>
              <a:t>1. </a:t>
            </a:r>
            <a:r>
              <a:rPr lang="es-CO" dirty="0" smtClean="0">
                <a:hlinkClick r:id="rId2" action="ppaction://hlinksldjump"/>
              </a:rPr>
              <a:t>Empleo de las descripciones de los </a:t>
            </a:r>
            <a:r>
              <a:rPr lang="es-CO" dirty="0" smtClean="0">
                <a:hlinkClick r:id="rId2" action="ppaction://hlinksldjump"/>
              </a:rPr>
              <a:t>trabajos</a:t>
            </a:r>
            <a:endParaRPr lang="es-CO" dirty="0" smtClean="0"/>
          </a:p>
          <a:p>
            <a:pPr marL="514350" indent="-514350" algn="l"/>
            <a:r>
              <a:rPr lang="es-CO" dirty="0" smtClean="0">
                <a:hlinkClick r:id="rId3" action="ppaction://hlinksldjump"/>
              </a:rPr>
              <a:t>2. División en </a:t>
            </a:r>
            <a:r>
              <a:rPr lang="es-CO" dirty="0" smtClean="0">
                <a:hlinkClick r:id="rId3" action="ppaction://hlinksldjump"/>
              </a:rPr>
              <a:t>Grupos</a:t>
            </a:r>
            <a:endParaRPr lang="es-CO" dirty="0" smtClean="0"/>
          </a:p>
          <a:p>
            <a:pPr marL="514350" indent="-514350" algn="l"/>
            <a:r>
              <a:rPr lang="es-CO" dirty="0" smtClean="0"/>
              <a:t>3. </a:t>
            </a:r>
            <a:r>
              <a:rPr lang="es-CO" dirty="0" smtClean="0">
                <a:hlinkClick r:id="rId4" action="ppaction://hlinksldjump"/>
              </a:rPr>
              <a:t>Comparación por </a:t>
            </a:r>
            <a:r>
              <a:rPr lang="es-CO" dirty="0" smtClean="0">
                <a:hlinkClick r:id="rId4" action="ppaction://hlinksldjump"/>
              </a:rPr>
              <a:t>pares</a:t>
            </a:r>
            <a:endParaRPr lang="es-CO" dirty="0" smtClean="0"/>
          </a:p>
          <a:p>
            <a:pPr marL="514350" indent="-514350" algn="l"/>
            <a:r>
              <a:rPr lang="es-CO" dirty="0" smtClean="0"/>
              <a:t>4. </a:t>
            </a:r>
            <a:r>
              <a:rPr lang="es-CO" dirty="0" smtClean="0">
                <a:hlinkClick r:id="rId5" action="ppaction://hlinksldjump"/>
              </a:rPr>
              <a:t>Comparación por </a:t>
            </a:r>
            <a:r>
              <a:rPr lang="es-CO" dirty="0" smtClean="0">
                <a:hlinkClick r:id="rId5" action="ppaction://hlinksldjump"/>
              </a:rPr>
              <a:t>puntos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764704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>1. Empleo de las Descripciones de los trabajos. </a:t>
            </a:r>
            <a:endParaRPr lang="es-CO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115616" y="2276870"/>
          <a:ext cx="7344815" cy="3744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278"/>
                <a:gridCol w="622913"/>
                <a:gridCol w="700777"/>
                <a:gridCol w="700777"/>
                <a:gridCol w="1868739"/>
                <a:gridCol w="2102331"/>
              </a:tblGrid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NOMBRE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 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PROMEDIO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ORDENACIÓN</a:t>
                      </a:r>
                      <a:endParaRPr lang="es-CO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B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C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s-CO" dirty="0" smtClean="0"/>
                        <a:t>F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t">
              <a:spcBef>
                <a:spcPts val="0"/>
              </a:spcBef>
            </a:pP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NOMBRE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C 1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C2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C3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PROMEDIO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b="1" dirty="0" smtClean="0">
                <a:solidFill>
                  <a:schemeClr val="lt1"/>
                </a:solidFill>
                <a:latin typeface="Constantia"/>
              </a:rPr>
              <a:t>ORDENACIÓN</a:t>
            </a:r>
            <a:br>
              <a:rPr lang="es-CO" sz="5400" b="1" dirty="0" smtClean="0">
                <a:solidFill>
                  <a:schemeClr val="lt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A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B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C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D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E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>F</a:t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r>
              <a:rPr lang="es-CO" sz="5400" dirty="0" smtClean="0">
                <a:solidFill>
                  <a:schemeClr val="dk1"/>
                </a:solidFill>
                <a:latin typeface="Constantia"/>
              </a:rPr>
              <a:t/>
            </a:r>
            <a:br>
              <a:rPr lang="es-CO" sz="5400" dirty="0" smtClean="0">
                <a:solidFill>
                  <a:schemeClr val="dk1"/>
                </a:solidFill>
                <a:latin typeface="Constantia"/>
              </a:rPr>
            </a:br>
            <a:endParaRPr lang="es-CO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15615" y="1397000"/>
          <a:ext cx="6984778" cy="4336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232"/>
                <a:gridCol w="495039"/>
                <a:gridCol w="577546"/>
                <a:gridCol w="577546"/>
                <a:gridCol w="1732637"/>
                <a:gridCol w="2089778"/>
              </a:tblGrid>
              <a:tr h="890198">
                <a:tc>
                  <a:txBody>
                    <a:bodyPr/>
                    <a:lstStyle/>
                    <a:p>
                      <a:r>
                        <a:rPr lang="es-CO" dirty="0" smtClean="0"/>
                        <a:t>NOMBRE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C1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C2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C3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PROMEDIO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ORDENACIÓN</a:t>
                      </a:r>
                      <a:endParaRPr lang="es-CO" dirty="0"/>
                    </a:p>
                  </a:txBody>
                  <a:tcPr/>
                </a:tc>
              </a:tr>
              <a:tr h="962757">
                <a:tc>
                  <a:txBody>
                    <a:bodyPr/>
                    <a:lstStyle/>
                    <a:p>
                      <a:r>
                        <a:rPr lang="es-CO" dirty="0" smtClean="0"/>
                        <a:t>Jefe de personal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1.6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</a:tr>
              <a:tr h="557788">
                <a:tc>
                  <a:txBody>
                    <a:bodyPr/>
                    <a:lstStyle/>
                    <a:p>
                      <a:r>
                        <a:rPr lang="es-CO" dirty="0" smtClean="0"/>
                        <a:t>Supervisor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2.3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</a:tr>
              <a:tr h="962757">
                <a:tc>
                  <a:txBody>
                    <a:bodyPr/>
                    <a:lstStyle/>
                    <a:p>
                      <a:r>
                        <a:rPr lang="es-CO" dirty="0" smtClean="0"/>
                        <a:t>Jefe de calidad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</a:tr>
              <a:tr h="962757">
                <a:tc>
                  <a:txBody>
                    <a:bodyPr/>
                    <a:lstStyle/>
                    <a:p>
                      <a:r>
                        <a:rPr lang="es-CO" dirty="0" smtClean="0"/>
                        <a:t>Aux.</a:t>
                      </a:r>
                      <a:r>
                        <a:rPr lang="es-CO" baseline="0" dirty="0" smtClean="0"/>
                        <a:t> producción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4.3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>
            <a:off x="8028384" y="5949280"/>
            <a:ext cx="648072" cy="36004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05800" cy="1143000"/>
          </a:xfrm>
        </p:spPr>
        <p:txBody>
          <a:bodyPr/>
          <a:lstStyle/>
          <a:p>
            <a:r>
              <a:rPr lang="es-CO" dirty="0" smtClean="0"/>
              <a:t>2. División en Grupos</a:t>
            </a:r>
            <a:endParaRPr lang="es-CO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259632" y="1844824"/>
          <a:ext cx="7056784" cy="3960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3528392"/>
              </a:tblGrid>
              <a:tr h="660073">
                <a:tc>
                  <a:txBody>
                    <a:bodyPr/>
                    <a:lstStyle/>
                    <a:p>
                      <a:r>
                        <a:rPr lang="es-CO" dirty="0" smtClean="0"/>
                        <a:t>LOS</a:t>
                      </a:r>
                      <a:r>
                        <a:rPr lang="es-CO" baseline="0" dirty="0" smtClean="0"/>
                        <a:t> MEJORES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ORDENACIÓN</a:t>
                      </a:r>
                      <a:endParaRPr lang="es-CO" dirty="0"/>
                    </a:p>
                  </a:txBody>
                  <a:tcPr/>
                </a:tc>
              </a:tr>
              <a:tr h="660073">
                <a:tc>
                  <a:txBody>
                    <a:bodyPr/>
                    <a:lstStyle/>
                    <a:p>
                      <a:r>
                        <a:rPr lang="es-CO" dirty="0" smtClean="0"/>
                        <a:t>Administrador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</a:tr>
              <a:tr h="660073">
                <a:tc>
                  <a:txBody>
                    <a:bodyPr/>
                    <a:lstStyle/>
                    <a:p>
                      <a:r>
                        <a:rPr lang="es-CO" dirty="0" smtClean="0"/>
                        <a:t>Cajero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</a:tr>
              <a:tr h="660073"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chemeClr val="bg1"/>
                          </a:solidFill>
                        </a:rPr>
                        <a:t>LOS PEORES</a:t>
                      </a:r>
                      <a:endParaRPr lang="es-CO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b="1" dirty="0" smtClean="0">
                          <a:solidFill>
                            <a:schemeClr val="bg1"/>
                          </a:solidFill>
                        </a:rPr>
                        <a:t>ORDENACIÓN</a:t>
                      </a:r>
                      <a:endParaRPr lang="es-CO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660073">
                <a:tc>
                  <a:txBody>
                    <a:bodyPr/>
                    <a:lstStyle/>
                    <a:p>
                      <a:r>
                        <a:rPr lang="es-CO" dirty="0" smtClean="0"/>
                        <a:t>Cocinero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</a:tr>
              <a:tr h="660073">
                <a:tc>
                  <a:txBody>
                    <a:bodyPr/>
                    <a:lstStyle/>
                    <a:p>
                      <a:r>
                        <a:rPr lang="es-CO" dirty="0" smtClean="0"/>
                        <a:t>Mesero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115616" y="1397000"/>
          <a:ext cx="7272808" cy="440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881653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TRABAJOS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ORDENACIÓN</a:t>
                      </a:r>
                      <a:endParaRPr lang="es-CO" dirty="0"/>
                    </a:p>
                  </a:txBody>
                  <a:tcPr/>
                </a:tc>
              </a:tr>
              <a:tr h="881653">
                <a:tc>
                  <a:txBody>
                    <a:bodyPr/>
                    <a:lstStyle/>
                    <a:p>
                      <a:r>
                        <a:rPr lang="es-CO" dirty="0" smtClean="0"/>
                        <a:t>Administrador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</a:tr>
              <a:tr h="881653">
                <a:tc>
                  <a:txBody>
                    <a:bodyPr/>
                    <a:lstStyle/>
                    <a:p>
                      <a:r>
                        <a:rPr lang="es-CO" dirty="0" smtClean="0"/>
                        <a:t>Cajero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</a:tr>
              <a:tr h="881653">
                <a:tc>
                  <a:txBody>
                    <a:bodyPr/>
                    <a:lstStyle/>
                    <a:p>
                      <a:r>
                        <a:rPr lang="es-CO" dirty="0" smtClean="0"/>
                        <a:t>Cocinero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</a:tr>
              <a:tr h="881653">
                <a:tc>
                  <a:txBody>
                    <a:bodyPr/>
                    <a:lstStyle/>
                    <a:p>
                      <a:r>
                        <a:rPr lang="es-CO" dirty="0" smtClean="0"/>
                        <a:t>Mesero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Botón de acción: Volver">
            <a:hlinkClick r:id="rId2" action="ppaction://hlinksldjump" highlightClick="1"/>
          </p:cNvPr>
          <p:cNvSpPr/>
          <p:nvPr/>
        </p:nvSpPr>
        <p:spPr>
          <a:xfrm>
            <a:off x="8100392" y="6165304"/>
            <a:ext cx="720080" cy="50405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3. Comparación por pares</a:t>
            </a:r>
            <a:endParaRPr lang="es-CO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043611" y="1988838"/>
          <a:ext cx="7344812" cy="3859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532"/>
                <a:gridCol w="463882"/>
                <a:gridCol w="463882"/>
                <a:gridCol w="463882"/>
                <a:gridCol w="463882"/>
                <a:gridCol w="463882"/>
                <a:gridCol w="1237022"/>
                <a:gridCol w="1932848"/>
              </a:tblGrid>
              <a:tr h="700332">
                <a:tc>
                  <a:txBody>
                    <a:bodyPr/>
                    <a:lstStyle/>
                    <a:p>
                      <a:r>
                        <a:rPr lang="es-CO" dirty="0" smtClean="0"/>
                        <a:t>TRABAJOS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B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PUNTOS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ORDENACIÓN</a:t>
                      </a:r>
                      <a:endParaRPr lang="es-CO" dirty="0"/>
                    </a:p>
                  </a:txBody>
                  <a:tcPr/>
                </a:tc>
              </a:tr>
              <a:tr h="513662">
                <a:tc>
                  <a:txBody>
                    <a:bodyPr/>
                    <a:lstStyle/>
                    <a:p>
                      <a:r>
                        <a:rPr lang="es-CO" dirty="0" smtClean="0"/>
                        <a:t>OFICIAL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513662">
                <a:tc>
                  <a:txBody>
                    <a:bodyPr/>
                    <a:lstStyle/>
                    <a:p>
                      <a:r>
                        <a:rPr lang="es-CO" dirty="0" smtClean="0"/>
                        <a:t>ENCARGADO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513662">
                <a:tc>
                  <a:txBody>
                    <a:bodyPr/>
                    <a:lstStyle/>
                    <a:p>
                      <a:r>
                        <a:rPr lang="es-CO" dirty="0" smtClean="0"/>
                        <a:t>AYUDANTE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513662">
                <a:tc>
                  <a:txBody>
                    <a:bodyPr/>
                    <a:lstStyle/>
                    <a:p>
                      <a:r>
                        <a:rPr lang="es-CO" dirty="0" smtClean="0"/>
                        <a:t>INGENIERO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591065">
                <a:tc>
                  <a:txBody>
                    <a:bodyPr/>
                    <a:lstStyle/>
                    <a:p>
                      <a:r>
                        <a:rPr lang="es-CO" dirty="0" smtClean="0"/>
                        <a:t>ALMACENISTA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513662">
                <a:tc>
                  <a:txBody>
                    <a:bodyPr/>
                    <a:lstStyle/>
                    <a:p>
                      <a:r>
                        <a:rPr lang="es-CO" b="1" dirty="0" smtClean="0"/>
                        <a:t>TOTAL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Imagen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692696"/>
            <a:ext cx="7272808" cy="4104456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115616" y="4797152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A: Oficial                          B: Encargado            C:  Ayudante</a:t>
            </a:r>
          </a:p>
          <a:p>
            <a:endParaRPr lang="es-CO" dirty="0"/>
          </a:p>
          <a:p>
            <a:r>
              <a:rPr lang="es-CO" dirty="0" smtClean="0"/>
              <a:t>D: Ingeniero                     E: Almacenista</a:t>
            </a:r>
          </a:p>
          <a:p>
            <a:endParaRPr lang="es-CO" dirty="0"/>
          </a:p>
        </p:txBody>
      </p:sp>
      <p:sp>
        <p:nvSpPr>
          <p:cNvPr id="4" name="3 Botón de acción: Volver">
            <a:hlinkClick r:id="rId3" action="ppaction://hlinksldjump" highlightClick="1"/>
          </p:cNvPr>
          <p:cNvSpPr/>
          <p:nvPr/>
        </p:nvSpPr>
        <p:spPr>
          <a:xfrm>
            <a:off x="8028384" y="5877272"/>
            <a:ext cx="720080" cy="5760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282</TotalTime>
  <Words>318</Words>
  <Application>Microsoft Office PowerPoint</Application>
  <PresentationFormat>Presentación en pantalla (4:3)</PresentationFormat>
  <Paragraphs>113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Flujo</vt:lpstr>
      <vt:lpstr>SISTEMA DE JERARQUIZACIÓN</vt:lpstr>
      <vt:lpstr>SISTEMA DE JERARQUIZACIÓN</vt:lpstr>
      <vt:lpstr>TÉCNICAS PARA LA JERARQUIZACIÓN DE LOS SALARIOS</vt:lpstr>
      <vt:lpstr>1. Empleo de las Descripciones de los trabajos. </vt:lpstr>
      <vt:lpstr>NOMBRE C 1 C2 C3 PROMEDIO ORDENACIÓN A      B      C      D      E      F      </vt:lpstr>
      <vt:lpstr>2. División en Grupos</vt:lpstr>
      <vt:lpstr>Diapositiva 7</vt:lpstr>
      <vt:lpstr>3. Comparación por pares</vt:lpstr>
      <vt:lpstr>Diapositiva 9</vt:lpstr>
      <vt:lpstr>4. Comparación por Puntos</vt:lpstr>
      <vt:lpstr>Diapositiva 11</vt:lpstr>
      <vt:lpstr>ELABORACIÓN DE LA ESCALA DE SALARIOS</vt:lpstr>
      <vt:lpstr>S. Mínimo = 850.000 $ S. Máximo = 8.000.000 $   8.000.000 – 850.000  = 7.150.000   = 1.787.500 5-1                               4</vt:lpstr>
      <vt:lpstr>GRACIAS</vt:lpstr>
    </vt:vector>
  </TitlesOfParts>
  <Company>usuario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JERARQUIZACIÓN</dc:title>
  <dc:creator>HP</dc:creator>
  <cp:lastModifiedBy>HP</cp:lastModifiedBy>
  <cp:revision>35</cp:revision>
  <dcterms:created xsi:type="dcterms:W3CDTF">2014-07-26T16:20:47Z</dcterms:created>
  <dcterms:modified xsi:type="dcterms:W3CDTF">2014-07-27T23:48:32Z</dcterms:modified>
</cp:coreProperties>
</file>